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4" r:id="rId16"/>
    <p:sldId id="275" r:id="rId17"/>
    <p:sldId id="276" r:id="rId1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xEWFy9IvwoZzXB9x1KtQbw==" hashData="F7uhwGugukPhMxuhf9FfYxPl+20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0"/>
    <p:restoredTop sz="71644"/>
  </p:normalViewPr>
  <p:slideViewPr>
    <p:cSldViewPr snapToGrid="0" snapToObjects="1">
      <p:cViewPr>
        <p:scale>
          <a:sx n="77" d="100"/>
          <a:sy n="77" d="100"/>
        </p:scale>
        <p:origin x="1664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C2130A-1404-DA45-A3FF-D9ADB5939AA3}" type="datetimeFigureOut">
              <a:rPr kumimoji="1" lang="ja-JP" altLang="en-US" smtClean="0"/>
              <a:t>2020/4/29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68293-F880-CE45-9BAE-A525FE6773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0145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68293-F880-CE45-9BAE-A525FE677335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4414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68293-F880-CE45-9BAE-A525FE677335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0101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68293-F880-CE45-9BAE-A525FE677335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1255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68293-F880-CE45-9BAE-A525FE677335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2906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68293-F880-CE45-9BAE-A525FE677335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80158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68293-F880-CE45-9BAE-A525FE677335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8625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68293-F880-CE45-9BAE-A525FE677335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3026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68293-F880-CE45-9BAE-A525FE677335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7806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68293-F880-CE45-9BAE-A525FE677335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830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68293-F880-CE45-9BAE-A525FE677335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1492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68293-F880-CE45-9BAE-A525FE677335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4915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68293-F880-CE45-9BAE-A525FE677335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9641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68293-F880-CE45-9BAE-A525FE677335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9993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68293-F880-CE45-9BAE-A525FE677335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8771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68293-F880-CE45-9BAE-A525FE677335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674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7BF6-6EE5-F042-BF76-5FD93D8E129B}" type="datetimeFigureOut">
              <a:rPr kumimoji="1" lang="ja-JP" altLang="en-US" smtClean="0"/>
              <a:t>2020/4/29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8697C-BA0D-CF4E-A368-F7534A9AE7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5548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3;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7BF6-6EE5-F042-BF76-5FD93D8E129B}" type="datetimeFigureOut">
              <a:rPr kumimoji="1" lang="ja-JP" altLang="en-US" smtClean="0"/>
              <a:t>2020/4/29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8697C-BA0D-CF4E-A368-F7534A9AE7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2861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7BF6-6EE5-F042-BF76-5FD93D8E129B}" type="datetimeFigureOut">
              <a:rPr kumimoji="1" lang="ja-JP" altLang="en-US" smtClean="0"/>
              <a:t>2020/4/29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8697C-BA0D-CF4E-A368-F7534A9AE7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9018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7BF6-6EE5-F042-BF76-5FD93D8E129B}" type="datetimeFigureOut">
              <a:rPr kumimoji="1" lang="ja-JP" altLang="en-US" smtClean="0"/>
              <a:t>2020/4/29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8697C-BA0D-CF4E-A368-F7534A9AE7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349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7BF6-6EE5-F042-BF76-5FD93D8E129B}" type="datetimeFigureOut">
              <a:rPr kumimoji="1" lang="ja-JP" altLang="en-US" smtClean="0"/>
              <a:t>2020/4/29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8697C-BA0D-CF4E-A368-F7534A9AE7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1033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7BF6-6EE5-F042-BF76-5FD93D8E129B}" type="datetimeFigureOut">
              <a:rPr kumimoji="1" lang="ja-JP" altLang="en-US" smtClean="0"/>
              <a:t>2020/4/29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8697C-BA0D-CF4E-A368-F7534A9AE7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6510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7BF6-6EE5-F042-BF76-5FD93D8E129B}" type="datetimeFigureOut">
              <a:rPr kumimoji="1" lang="ja-JP" altLang="en-US" smtClean="0"/>
              <a:t>2020/4/29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8697C-BA0D-CF4E-A368-F7534A9AE7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615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7BF6-6EE5-F042-BF76-5FD93D8E129B}" type="datetimeFigureOut">
              <a:rPr kumimoji="1" lang="ja-JP" altLang="en-US" smtClean="0"/>
              <a:t>2020/4/29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8697C-BA0D-CF4E-A368-F7534A9AE7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582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7BF6-6EE5-F042-BF76-5FD93D8E129B}" type="datetimeFigureOut">
              <a:rPr kumimoji="1" lang="ja-JP" altLang="en-US" smtClean="0"/>
              <a:t>2020/4/29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8697C-BA0D-CF4E-A368-F7534A9AE7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3377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3;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7BF6-6EE5-F042-BF76-5FD93D8E129B}" type="datetimeFigureOut">
              <a:rPr kumimoji="1" lang="ja-JP" altLang="en-US" smtClean="0"/>
              <a:t>2020/4/29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8697C-BA0D-CF4E-A368-F7534A9AE7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1657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77BF6-6EE5-F042-BF76-5FD93D8E129B}" type="datetimeFigureOut">
              <a:rPr kumimoji="1" lang="ja-JP" altLang="en-US" smtClean="0"/>
              <a:t>2020/4/29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8697C-BA0D-CF4E-A368-F7534A9AE7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0673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77BF6-6EE5-F042-BF76-5FD93D8E129B}" type="datetimeFigureOut">
              <a:rPr kumimoji="1" lang="ja-JP" altLang="en-US" smtClean="0"/>
              <a:t>2020/4/29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8697C-BA0D-CF4E-A368-F7534A9AE7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5966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hyperlink" Target="https://www.youtube.com/watch?v=N2Z-WwYDlNs&amp;feature=emb_title" TargetMode="External"/><Relationship Id="rId9" Type="http://schemas.openxmlformats.org/officeDocument/2006/relationships/image" Target="../media/image22.png"/><Relationship Id="rId10" Type="http://schemas.openxmlformats.org/officeDocument/2006/relationships/image" Target="../media/image1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1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1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1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1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drew.ac.jp/international/sgp.html" TargetMode="External"/><Relationship Id="rId4" Type="http://schemas.openxmlformats.org/officeDocument/2006/relationships/hyperlink" Target="https://youtu.be/PC7O8LBkJo4" TargetMode="External"/><Relationship Id="rId5" Type="http://schemas.openxmlformats.org/officeDocument/2006/relationships/hyperlink" Target="https://youtu.be/lUp2_jgYKfA" TargetMode="External"/><Relationship Id="rId6" Type="http://schemas.openxmlformats.org/officeDocument/2006/relationships/hyperlink" Target="https://youtu.be/TRUbLbOFDBE" TargetMode="External"/><Relationship Id="rId7" Type="http://schemas.openxmlformats.org/officeDocument/2006/relationships/hyperlink" Target="https://youtu.be/OR9hhiCLPXo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haken@andrew.ac.jp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1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1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1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9.png"/><Relationship Id="rId6" Type="http://schemas.openxmlformats.org/officeDocument/2006/relationships/image" Target="../media/image1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hyperlink" Target="https://youtu.be/rh8_mLDBtLo" TargetMode="External"/><Relationship Id="rId9" Type="http://schemas.openxmlformats.org/officeDocument/2006/relationships/image" Target="../media/image1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38349" y="1018904"/>
            <a:ext cx="10308772" cy="244275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ja-JP" sz="3100" dirty="0" smtClean="0">
                <a:latin typeface="HGSSoeiKakugothicUB" charset="-128"/>
                <a:ea typeface="HGSSoeiKakugothicUB" charset="-128"/>
                <a:cs typeface="HGSSoeiKakugothicUB" charset="-128"/>
              </a:rPr>
              <a:t>2020</a:t>
            </a:r>
            <a:r>
              <a:rPr lang="ja-JP" altLang="en-US" sz="3100" dirty="0" smtClean="0">
                <a:latin typeface="HGSSoeiKakugothicUB" charset="-128"/>
                <a:ea typeface="HGSSoeiKakugothicUB" charset="-128"/>
                <a:cs typeface="HGSSoeiKakugothicUB" charset="-128"/>
              </a:rPr>
              <a:t>年度生向け</a:t>
            </a:r>
            <a:r>
              <a:rPr lang="en-US" altLang="ja-JP" dirty="0" smtClean="0">
                <a:latin typeface="HGSSoeiKakugothicUB" charset="-128"/>
                <a:ea typeface="HGSSoeiKakugothicUB" charset="-128"/>
                <a:cs typeface="HGSSoeiKakugothicUB" charset="-128"/>
              </a:rPr>
              <a:t/>
            </a:r>
            <a:br>
              <a:rPr lang="en-US" altLang="ja-JP" dirty="0" smtClean="0">
                <a:latin typeface="HGSSoeiKakugothicUB" charset="-128"/>
                <a:ea typeface="HGSSoeiKakugothicUB" charset="-128"/>
                <a:cs typeface="HGSSoeiKakugothicUB" charset="-128"/>
              </a:rPr>
            </a:br>
            <a:r>
              <a:rPr lang="en-US" altLang="ja-JP" dirty="0" smtClean="0">
                <a:latin typeface="HGSSoeiKakugothicUB" charset="-128"/>
                <a:ea typeface="HGSSoeiKakugothicUB" charset="-128"/>
                <a:cs typeface="HGSSoeiKakugothicUB" charset="-128"/>
              </a:rPr>
              <a:t>Super Global Program(SGP)</a:t>
            </a:r>
            <a:br>
              <a:rPr lang="en-US" altLang="ja-JP" dirty="0" smtClean="0">
                <a:latin typeface="HGSSoeiKakugothicUB" charset="-128"/>
                <a:ea typeface="HGSSoeiKakugothicUB" charset="-128"/>
                <a:cs typeface="HGSSoeiKakugothicUB" charset="-128"/>
              </a:rPr>
            </a:br>
            <a:r>
              <a:rPr lang="ja-JP" altLang="en-US" dirty="0" smtClean="0">
                <a:latin typeface="HGSSoeiKakugothicUB" charset="-128"/>
                <a:ea typeface="HGSSoeiKakugothicUB" charset="-128"/>
                <a:cs typeface="HGSSoeiKakugothicUB" charset="-128"/>
              </a:rPr>
              <a:t>説明資料</a:t>
            </a:r>
            <a:endParaRPr kumimoji="1" lang="ja-JP" altLang="en-US" sz="4400" dirty="0">
              <a:latin typeface="HGSSoeiKakugothicUB" charset="-128"/>
              <a:ea typeface="HGSSoeiKakugothicUB" charset="-128"/>
              <a:cs typeface="HGSSoeiKakugothicUB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8094618" y="6067698"/>
            <a:ext cx="4097382" cy="790302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kumimoji="1" lang="ja-JP" altLang="en-US" dirty="0" smtClean="0">
                <a:latin typeface="HGSSoeiKakugothicUB" charset="-128"/>
                <a:ea typeface="HGSSoeiKakugothicUB" charset="-128"/>
                <a:cs typeface="HGSSoeiKakugothicUB" charset="-128"/>
              </a:rPr>
              <a:t>桃山学院大学　国際センター</a:t>
            </a:r>
            <a:endParaRPr kumimoji="1" lang="en-US" altLang="ja-JP" dirty="0" smtClean="0">
              <a:latin typeface="HGSSoeiKakugothicUB" charset="-128"/>
              <a:ea typeface="HGSSoeiKakugothicUB" charset="-128"/>
              <a:cs typeface="HGSSoeiKakugothicUB" charset="-128"/>
            </a:endParaRPr>
          </a:p>
          <a:p>
            <a:pPr algn="r"/>
            <a:r>
              <a:rPr lang="ja-JP" altLang="en-US" dirty="0" smtClean="0">
                <a:latin typeface="HGSSoeiKakugothicUB" charset="-128"/>
                <a:ea typeface="HGSSoeiKakugothicUB" charset="-128"/>
                <a:cs typeface="HGSSoeiKakugothicUB" charset="-128"/>
              </a:rPr>
              <a:t>学生派遣チーム　</a:t>
            </a:r>
            <a:endParaRPr kumimoji="1" lang="ja-JP" altLang="en-US" dirty="0">
              <a:latin typeface="HGSSoeiKakugothicUB" charset="-128"/>
              <a:ea typeface="HGSSoeiKakugothicUB" charset="-128"/>
              <a:cs typeface="HGSSoeiKakugothicUB" charset="-128"/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310896" y="5431536"/>
            <a:ext cx="1316736" cy="124358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矢印コネクタ 10"/>
          <p:cNvCxnSpPr/>
          <p:nvPr/>
        </p:nvCxnSpPr>
        <p:spPr>
          <a:xfrm flipH="1">
            <a:off x="1541853" y="5202936"/>
            <a:ext cx="475488" cy="4572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/>
        </p:nvSpPr>
        <p:spPr>
          <a:xfrm>
            <a:off x="2017341" y="4307478"/>
            <a:ext cx="2810691" cy="9144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b="1" dirty="0" smtClean="0">
                <a:solidFill>
                  <a:schemeClr val="tx1"/>
                </a:solidFill>
              </a:rPr>
              <a:t>スピーカーマークを</a:t>
            </a:r>
            <a:endParaRPr lang="en-US" altLang="ja-JP" sz="2000" b="1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2000" b="1" dirty="0" smtClean="0">
                <a:solidFill>
                  <a:schemeClr val="tx1"/>
                </a:solidFill>
              </a:rPr>
              <a:t>クリックしてください</a:t>
            </a:r>
            <a:endParaRPr kumimoji="1" lang="ja-JP" altLang="en-US" sz="2000" b="1" dirty="0">
              <a:solidFill>
                <a:schemeClr val="tx1"/>
              </a:solidFill>
            </a:endParaRPr>
          </a:p>
        </p:txBody>
      </p:sp>
      <p:pic>
        <p:nvPicPr>
          <p:cNvPr id="14" name="表紙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2864" y="56461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27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449" y="4408069"/>
            <a:ext cx="9415551" cy="239655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749" y="488562"/>
            <a:ext cx="4444038" cy="452166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4" y="310896"/>
            <a:ext cx="5890621" cy="3968496"/>
          </a:xfrm>
          <a:prstGeom prst="rect">
            <a:avLst/>
          </a:prstGeom>
        </p:spPr>
      </p:pic>
      <p:pic>
        <p:nvPicPr>
          <p:cNvPr id="10" name="図 9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4" y="4408069"/>
            <a:ext cx="2038822" cy="831212"/>
          </a:xfrm>
          <a:prstGeom prst="rect">
            <a:avLst/>
          </a:prstGeom>
        </p:spPr>
      </p:pic>
      <p:sp>
        <p:nvSpPr>
          <p:cNvPr id="11" name="円/楕円 10"/>
          <p:cNvSpPr/>
          <p:nvPr/>
        </p:nvSpPr>
        <p:spPr>
          <a:xfrm>
            <a:off x="310896" y="5431536"/>
            <a:ext cx="1316736" cy="124358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スライド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2864" y="56469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6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図形グループ 2"/>
          <p:cNvGrpSpPr/>
          <p:nvPr/>
        </p:nvGrpSpPr>
        <p:grpSpPr>
          <a:xfrm>
            <a:off x="873025" y="1108069"/>
            <a:ext cx="10642319" cy="5749931"/>
            <a:chOff x="873025" y="1108069"/>
            <a:chExt cx="10642319" cy="5749931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025" y="1108069"/>
              <a:ext cx="10642319" cy="5749931"/>
            </a:xfrm>
            <a:prstGeom prst="rect">
              <a:avLst/>
            </a:prstGeom>
          </p:spPr>
        </p:pic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025" y="3565434"/>
              <a:ext cx="10539521" cy="3292566"/>
            </a:xfrm>
            <a:prstGeom prst="rect">
              <a:avLst/>
            </a:prstGeom>
          </p:spPr>
        </p:pic>
      </p:grpSp>
      <p:pic>
        <p:nvPicPr>
          <p:cNvPr id="5" name="図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37" y="205478"/>
            <a:ext cx="3534064" cy="610429"/>
          </a:xfrm>
          <a:prstGeom prst="rect">
            <a:avLst/>
          </a:prstGeom>
        </p:spPr>
      </p:pic>
      <p:sp>
        <p:nvSpPr>
          <p:cNvPr id="6" name="円/楕円 5"/>
          <p:cNvSpPr/>
          <p:nvPr/>
        </p:nvSpPr>
        <p:spPr>
          <a:xfrm>
            <a:off x="10492513" y="275781"/>
            <a:ext cx="1316736" cy="124358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スライド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44481" y="4911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9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641763"/>
            <a:ext cx="6007100" cy="3048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319" y="1337252"/>
            <a:ext cx="5351171" cy="3657023"/>
          </a:xfrm>
          <a:prstGeom prst="rect">
            <a:avLst/>
          </a:prstGeom>
        </p:spPr>
      </p:pic>
      <p:sp>
        <p:nvSpPr>
          <p:cNvPr id="6" name="円/楕円 5"/>
          <p:cNvSpPr/>
          <p:nvPr/>
        </p:nvSpPr>
        <p:spPr>
          <a:xfrm>
            <a:off x="310896" y="5431536"/>
            <a:ext cx="1316736" cy="124358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スライド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2864" y="56469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4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2" y="198226"/>
            <a:ext cx="1570181" cy="45293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12" y="684785"/>
            <a:ext cx="11042072" cy="6173215"/>
          </a:xfrm>
          <a:prstGeom prst="rect">
            <a:avLst/>
          </a:prstGeom>
        </p:spPr>
      </p:pic>
      <p:sp>
        <p:nvSpPr>
          <p:cNvPr id="7" name="円/楕円 6"/>
          <p:cNvSpPr/>
          <p:nvPr/>
        </p:nvSpPr>
        <p:spPr>
          <a:xfrm>
            <a:off x="10680192" y="62993"/>
            <a:ext cx="1316736" cy="124358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スライド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32160" y="2783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2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28" y="82811"/>
            <a:ext cx="6234544" cy="669018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62" y="82811"/>
            <a:ext cx="3255819" cy="669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8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50321" y="185016"/>
            <a:ext cx="10515600" cy="840220"/>
          </a:xfrm>
        </p:spPr>
        <p:txBody>
          <a:bodyPr/>
          <a:lstStyle/>
          <a:p>
            <a:r>
              <a:rPr kumimoji="1" lang="ja-JP" altLang="en-US" dirty="0" smtClean="0">
                <a:latin typeface="HGSSoeiKakugothicUB" charset="-128"/>
                <a:ea typeface="HGSSoeiKakugothicUB" charset="-128"/>
                <a:cs typeface="HGSSoeiKakugothicUB" charset="-128"/>
              </a:rPr>
              <a:t>募集要領</a:t>
            </a:r>
            <a:endParaRPr kumimoji="1" lang="ja-JP" altLang="en-US" dirty="0">
              <a:latin typeface="HGSSoeiKakugothicUB" charset="-128"/>
              <a:ea typeface="HGSSoeiKakugothicUB" charset="-128"/>
              <a:cs typeface="HGSSoeiKakugothicUB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0627" y="1025236"/>
            <a:ext cx="11952515" cy="5832764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 smtClean="0">
                <a:latin typeface="MS PGothic" charset="-128"/>
                <a:ea typeface="MS PGothic" charset="-128"/>
                <a:cs typeface="MS PGothic" charset="-128"/>
              </a:rPr>
              <a:t>　</a:t>
            </a:r>
            <a:r>
              <a:rPr lang="en-US" altLang="ja-JP" sz="2500" dirty="0" smtClean="0">
                <a:latin typeface="MS PGothic" charset="-128"/>
                <a:ea typeface="MS PGothic" charset="-128"/>
                <a:cs typeface="MS PGothic" charset="-128"/>
              </a:rPr>
              <a:t>《</a:t>
            </a: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募集人数</a:t>
            </a:r>
            <a:r>
              <a:rPr lang="en-US" altLang="ja-JP" sz="2500" dirty="0" smtClean="0">
                <a:latin typeface="MS PGothic" charset="-128"/>
                <a:ea typeface="MS PGothic" charset="-128"/>
                <a:cs typeface="MS PGothic" charset="-128"/>
              </a:rPr>
              <a:t>》</a:t>
            </a: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　最大</a:t>
            </a:r>
            <a:r>
              <a:rPr lang="en-US" altLang="ja-JP" sz="2500" dirty="0" smtClean="0">
                <a:latin typeface="MS PGothic" charset="-128"/>
                <a:ea typeface="MS PGothic" charset="-128"/>
                <a:cs typeface="MS PGothic" charset="-128"/>
              </a:rPr>
              <a:t>5</a:t>
            </a: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名</a:t>
            </a:r>
            <a:endParaRPr lang="en-US" altLang="ja-JP" sz="2500" dirty="0" smtClean="0"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500" dirty="0">
                <a:latin typeface="MS PGothic" charset="-128"/>
                <a:ea typeface="MS PGothic" charset="-128"/>
                <a:cs typeface="MS PGothic" charset="-128"/>
              </a:rPr>
              <a:t>　</a:t>
            </a:r>
            <a:r>
              <a:rPr lang="en-US" altLang="ja-JP" sz="2500" dirty="0" smtClean="0">
                <a:latin typeface="MS PGothic" charset="-128"/>
                <a:ea typeface="MS PGothic" charset="-128"/>
                <a:cs typeface="MS PGothic" charset="-128"/>
              </a:rPr>
              <a:t>《</a:t>
            </a: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応募条件</a:t>
            </a:r>
            <a:r>
              <a:rPr lang="en-US" altLang="ja-JP" sz="2500" dirty="0" smtClean="0">
                <a:latin typeface="MS PGothic" charset="-128"/>
                <a:ea typeface="MS PGothic" charset="-128"/>
                <a:cs typeface="MS PGothic" charset="-128"/>
              </a:rPr>
              <a:t>》</a:t>
            </a: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　</a:t>
            </a:r>
            <a:r>
              <a:rPr lang="en-US" altLang="ja-JP" sz="2500" dirty="0" smtClean="0">
                <a:latin typeface="MS PGothic" charset="-128"/>
                <a:ea typeface="MS PGothic" charset="-128"/>
                <a:cs typeface="MS PGothic" charset="-128"/>
              </a:rPr>
              <a:t>(1)20</a:t>
            </a: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年度生であること（経営学部ビジネスデザイン学科生を除く）</a:t>
            </a:r>
            <a:endParaRPr lang="en-US" altLang="ja-JP" sz="2500" dirty="0" smtClean="0"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500" dirty="0">
                <a:latin typeface="MS PGothic" charset="-128"/>
                <a:ea typeface="MS PGothic" charset="-128"/>
                <a:cs typeface="MS PGothic" charset="-128"/>
              </a:rPr>
              <a:t>　</a:t>
            </a: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　　　　　　　　</a:t>
            </a:r>
            <a:r>
              <a:rPr lang="en-US" altLang="ja-JP" sz="2500" dirty="0" smtClean="0">
                <a:latin typeface="MS PGothic" charset="-128"/>
                <a:ea typeface="MS PGothic" charset="-128"/>
                <a:cs typeface="MS PGothic" charset="-128"/>
              </a:rPr>
              <a:t> (2)SGP</a:t>
            </a: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の趣旨を理解し、長期派遣留学を目指していること</a:t>
            </a:r>
            <a:endParaRPr lang="en-US" altLang="ja-JP" sz="2500" dirty="0" smtClean="0"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500" dirty="0">
                <a:latin typeface="MS PGothic" charset="-128"/>
                <a:ea typeface="MS PGothic" charset="-128"/>
                <a:cs typeface="MS PGothic" charset="-128"/>
              </a:rPr>
              <a:t>　</a:t>
            </a: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　　　　　　　　</a:t>
            </a:r>
            <a:r>
              <a:rPr lang="en-US" altLang="ja-JP" sz="2500" dirty="0" smtClean="0">
                <a:latin typeface="MS PGothic" charset="-128"/>
                <a:ea typeface="MS PGothic" charset="-128"/>
                <a:cs typeface="MS PGothic" charset="-128"/>
              </a:rPr>
              <a:t> (3)</a:t>
            </a: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申し込み時に、以下のうち</a:t>
            </a:r>
            <a:r>
              <a:rPr lang="ja-JP" altLang="en-US" sz="2500" u="sng" dirty="0" smtClean="0">
                <a:latin typeface="MS PGothic" charset="-128"/>
                <a:ea typeface="MS PGothic" charset="-128"/>
                <a:cs typeface="MS PGothic" charset="-128"/>
              </a:rPr>
              <a:t>いずれか</a:t>
            </a: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の証明書類を提出できる者</a:t>
            </a:r>
            <a:endParaRPr lang="en-US" altLang="ja-JP" sz="2500" dirty="0" smtClean="0"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500" dirty="0">
                <a:latin typeface="MS PGothic" charset="-128"/>
                <a:ea typeface="MS PGothic" charset="-128"/>
                <a:cs typeface="MS PGothic" charset="-128"/>
              </a:rPr>
              <a:t>　</a:t>
            </a: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　　　　　　　　　　</a:t>
            </a:r>
            <a:r>
              <a:rPr lang="ja-JP" altLang="en-US" sz="2500" b="1" dirty="0" smtClean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・</a:t>
            </a:r>
            <a:r>
              <a:rPr lang="en-US" altLang="ja-JP" sz="2500" b="1" dirty="0" smtClean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TOEIC(</a:t>
            </a:r>
            <a:r>
              <a:rPr lang="ja-JP" altLang="en-US" sz="2500" b="1" dirty="0" smtClean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公開テスト</a:t>
            </a:r>
            <a:r>
              <a:rPr lang="en-US" altLang="ja-JP" sz="2500" b="1" dirty="0" smtClean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) 575</a:t>
            </a:r>
            <a:r>
              <a:rPr lang="ja-JP" altLang="en-US" sz="2500" b="1" dirty="0" smtClean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点以上　・</a:t>
            </a:r>
            <a:r>
              <a:rPr lang="en-US" altLang="ja-JP" sz="2500" b="1" dirty="0" smtClean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TOEFL ITP 470</a:t>
            </a:r>
            <a:r>
              <a:rPr lang="ja-JP" altLang="en-US" sz="2500" b="1" dirty="0" smtClean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点以上</a:t>
            </a:r>
            <a:endParaRPr lang="en-US" altLang="ja-JP" sz="2500" b="1" dirty="0" smtClean="0">
              <a:solidFill>
                <a:srgbClr val="FF0000"/>
              </a:solidFill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500" b="1" dirty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　</a:t>
            </a:r>
            <a:r>
              <a:rPr lang="ja-JP" altLang="en-US" sz="2500" b="1" dirty="0" smtClean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　　　　　　　　　　・</a:t>
            </a:r>
            <a:r>
              <a:rPr lang="en-US" altLang="ja-JP" sz="2500" b="1" dirty="0" smtClean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TOEFL </a:t>
            </a:r>
            <a:r>
              <a:rPr lang="en-US" altLang="ja-JP" sz="2500" b="1" dirty="0" err="1" smtClean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iBT</a:t>
            </a:r>
            <a:r>
              <a:rPr lang="en-US" altLang="ja-JP" sz="2500" b="1" dirty="0" smtClean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 55</a:t>
            </a:r>
            <a:r>
              <a:rPr lang="ja-JP" altLang="en-US" sz="2500" b="1" dirty="0" smtClean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以上　　　　　　　　・</a:t>
            </a:r>
            <a:r>
              <a:rPr lang="en-US" altLang="ja-JP" sz="2500" b="1" dirty="0" smtClean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IELTS 5.0</a:t>
            </a:r>
            <a:r>
              <a:rPr lang="ja-JP" altLang="en-US" sz="2500" b="1" dirty="0" smtClean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以上</a:t>
            </a:r>
            <a:endParaRPr lang="en-US" altLang="ja-JP" sz="2500" b="1" dirty="0" smtClean="0">
              <a:solidFill>
                <a:srgbClr val="FF0000"/>
              </a:solidFill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500" b="1" dirty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　</a:t>
            </a:r>
            <a:r>
              <a:rPr lang="ja-JP" altLang="en-US" sz="2500" b="1" dirty="0" smtClean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　　　　　　　　　　・英検</a:t>
            </a:r>
            <a:r>
              <a:rPr lang="en-US" altLang="ja-JP" sz="2500" b="1" dirty="0" smtClean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ja-JP" altLang="en-US" sz="2500" b="1" dirty="0" smtClean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準</a:t>
            </a:r>
            <a:r>
              <a:rPr lang="en-US" altLang="ja-JP" sz="2500" b="1" dirty="0" smtClean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1</a:t>
            </a:r>
            <a:r>
              <a:rPr lang="ja-JP" altLang="en-US" sz="2500" b="1" dirty="0" smtClean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級以上</a:t>
            </a:r>
            <a:endParaRPr lang="en-US" altLang="ja-JP" sz="2500" b="1" dirty="0" smtClean="0">
              <a:solidFill>
                <a:srgbClr val="FF0000"/>
              </a:solidFill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500" dirty="0">
                <a:latin typeface="MS PGothic" charset="-128"/>
                <a:ea typeface="MS PGothic" charset="-128"/>
                <a:cs typeface="MS PGothic" charset="-128"/>
              </a:rPr>
              <a:t>　</a:t>
            </a:r>
            <a:r>
              <a:rPr lang="en-US" altLang="ja-JP" sz="2500" dirty="0" smtClean="0">
                <a:latin typeface="MS PGothic" charset="-128"/>
                <a:ea typeface="MS PGothic" charset="-128"/>
                <a:cs typeface="MS PGothic" charset="-128"/>
              </a:rPr>
              <a:t>《</a:t>
            </a: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選考方法</a:t>
            </a:r>
            <a:r>
              <a:rPr lang="en-US" altLang="ja-JP" sz="2500" dirty="0" smtClean="0">
                <a:latin typeface="MS PGothic" charset="-128"/>
                <a:ea typeface="MS PGothic" charset="-128"/>
                <a:cs typeface="MS PGothic" charset="-128"/>
              </a:rPr>
              <a:t>》</a:t>
            </a: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　面接選考（英語で実施します）</a:t>
            </a:r>
            <a:endParaRPr lang="en-US" altLang="ja-JP" sz="2500" dirty="0" smtClean="0"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500" dirty="0">
                <a:latin typeface="MS PGothic" charset="-128"/>
                <a:ea typeface="MS PGothic" charset="-128"/>
                <a:cs typeface="MS PGothic" charset="-128"/>
              </a:rPr>
              <a:t>　</a:t>
            </a:r>
            <a:r>
              <a:rPr lang="en-US" altLang="ja-JP" sz="2500" dirty="0" smtClean="0">
                <a:latin typeface="MS PGothic" charset="-128"/>
                <a:ea typeface="MS PGothic" charset="-128"/>
                <a:cs typeface="MS PGothic" charset="-128"/>
              </a:rPr>
              <a:t>《</a:t>
            </a: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募集日程</a:t>
            </a:r>
            <a:r>
              <a:rPr lang="en-US" altLang="ja-JP" sz="2500" dirty="0" smtClean="0">
                <a:latin typeface="MS PGothic" charset="-128"/>
                <a:ea typeface="MS PGothic" charset="-128"/>
                <a:cs typeface="MS PGothic" charset="-128"/>
              </a:rPr>
              <a:t>》</a:t>
            </a: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　</a:t>
            </a:r>
            <a:r>
              <a:rPr lang="en-US" altLang="ja-JP" sz="2500" dirty="0" smtClean="0">
                <a:latin typeface="MS PGothic" charset="-128"/>
                <a:ea typeface="MS PGothic" charset="-128"/>
                <a:cs typeface="MS PGothic" charset="-128"/>
              </a:rPr>
              <a:t>12</a:t>
            </a: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月頃に募集を行い、面接選考は秋学期試験終了直後に行う予定</a:t>
            </a:r>
            <a:endParaRPr lang="en-US" altLang="ja-JP" sz="2500" dirty="0" smtClean="0"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500" dirty="0">
                <a:latin typeface="MS PGothic" charset="-128"/>
                <a:ea typeface="MS PGothic" charset="-128"/>
                <a:cs typeface="MS PGothic" charset="-128"/>
              </a:rPr>
              <a:t>　</a:t>
            </a: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　　　　　　　　</a:t>
            </a:r>
            <a:r>
              <a:rPr lang="en-US" altLang="ja-JP" sz="2500" dirty="0" smtClean="0"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en-US" altLang="ja-JP" sz="2500" b="1" dirty="0" smtClean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※</a:t>
            </a:r>
            <a:r>
              <a:rPr lang="ja-JP" altLang="en-US" sz="2500" u="sng" dirty="0" smtClean="0">
                <a:latin typeface="MS PGothic" charset="-128"/>
                <a:ea typeface="MS PGothic" charset="-128"/>
                <a:cs typeface="MS PGothic" charset="-128"/>
              </a:rPr>
              <a:t>秋学期開始以降に、改めて</a:t>
            </a:r>
            <a:r>
              <a:rPr lang="en-US" altLang="ja-JP" sz="2500" u="sng" dirty="0" smtClean="0">
                <a:latin typeface="MS PGothic" charset="-128"/>
                <a:ea typeface="MS PGothic" charset="-128"/>
                <a:cs typeface="MS PGothic" charset="-128"/>
              </a:rPr>
              <a:t>M-Port</a:t>
            </a:r>
            <a:r>
              <a:rPr lang="ja-JP" altLang="en-US" sz="2500" u="sng" dirty="0" smtClean="0">
                <a:latin typeface="MS PGothic" charset="-128"/>
                <a:ea typeface="MS PGothic" charset="-128"/>
                <a:cs typeface="MS PGothic" charset="-128"/>
              </a:rPr>
              <a:t>等でお知らせします</a:t>
            </a:r>
            <a:endParaRPr lang="en-US" altLang="ja-JP" sz="2500" u="sng" dirty="0" smtClean="0"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2500" u="sng" dirty="0" smtClean="0"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　</a:t>
            </a:r>
            <a:r>
              <a:rPr lang="en-US" altLang="ja-JP" sz="2500" dirty="0" smtClean="0">
                <a:latin typeface="MS PGothic" charset="-128"/>
                <a:ea typeface="MS PGothic" charset="-128"/>
                <a:cs typeface="MS PGothic" charset="-128"/>
              </a:rPr>
              <a:t>《 </a:t>
            </a: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その他</a:t>
            </a:r>
            <a:r>
              <a:rPr lang="en-US" altLang="ja-JP" sz="2500" dirty="0" smtClean="0">
                <a:latin typeface="MS PGothic" charset="-128"/>
                <a:ea typeface="MS PGothic" charset="-128"/>
                <a:cs typeface="MS PGothic" charset="-128"/>
              </a:rPr>
              <a:t> 》 </a:t>
            </a: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　合格者は、</a:t>
            </a:r>
            <a:r>
              <a:rPr lang="en-US" altLang="ja-JP" sz="2500" dirty="0" smtClean="0">
                <a:latin typeface="MS PGothic" charset="-128"/>
                <a:ea typeface="MS PGothic" charset="-128"/>
                <a:cs typeface="MS PGothic" charset="-128"/>
              </a:rPr>
              <a:t>2021</a:t>
            </a: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年度春学期より、</a:t>
            </a:r>
            <a:r>
              <a:rPr lang="en-US" altLang="ja-JP" sz="2500" dirty="0" smtClean="0">
                <a:latin typeface="MS PGothic" charset="-128"/>
                <a:ea typeface="MS PGothic" charset="-128"/>
                <a:cs typeface="MS PGothic" charset="-128"/>
              </a:rPr>
              <a:t>SGP</a:t>
            </a: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生として</a:t>
            </a:r>
            <a:r>
              <a:rPr lang="en-US" altLang="ja-JP" sz="2500" dirty="0" smtClean="0">
                <a:latin typeface="MS PGothic" charset="-128"/>
                <a:ea typeface="MS PGothic" charset="-128"/>
                <a:cs typeface="MS PGothic" charset="-128"/>
              </a:rPr>
              <a:t>21</a:t>
            </a: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年度生とともに活動をス</a:t>
            </a:r>
            <a:endParaRPr lang="en-US" altLang="ja-JP" sz="2500" dirty="0" smtClean="0"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500" dirty="0">
                <a:latin typeface="MS PGothic" charset="-128"/>
                <a:ea typeface="MS PGothic" charset="-128"/>
                <a:cs typeface="MS PGothic" charset="-128"/>
              </a:rPr>
              <a:t>　</a:t>
            </a: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　　　　　　　　</a:t>
            </a:r>
            <a:r>
              <a:rPr lang="en-US" altLang="ja-JP" sz="2500" dirty="0" smtClean="0"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タートします</a:t>
            </a:r>
            <a:r>
              <a:rPr lang="en-US" altLang="ja-JP" sz="2500" dirty="0" smtClean="0">
                <a:latin typeface="MS PGothic" charset="-128"/>
                <a:ea typeface="MS PGothic" charset="-128"/>
                <a:cs typeface="MS PGothic" charset="-128"/>
              </a:rPr>
              <a:t>(2021</a:t>
            </a: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年度より、</a:t>
            </a:r>
            <a:r>
              <a:rPr lang="en-US" altLang="ja-JP" sz="2500" dirty="0" smtClean="0">
                <a:latin typeface="MS PGothic" charset="-128"/>
                <a:ea typeface="MS PGothic" charset="-128"/>
                <a:cs typeface="MS PGothic" charset="-128"/>
              </a:rPr>
              <a:t>SGP</a:t>
            </a: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は</a:t>
            </a:r>
            <a:r>
              <a:rPr lang="en-US" altLang="ja-JP" sz="2500" dirty="0" smtClean="0">
                <a:latin typeface="MS PGothic" charset="-128"/>
                <a:ea typeface="MS PGothic" charset="-128"/>
                <a:cs typeface="MS PGothic" charset="-128"/>
              </a:rPr>
              <a:t>1</a:t>
            </a: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年次生と</a:t>
            </a:r>
            <a:r>
              <a:rPr lang="en-US" altLang="ja-JP" sz="2500" dirty="0" smtClean="0">
                <a:latin typeface="MS PGothic" charset="-128"/>
                <a:ea typeface="MS PGothic" charset="-128"/>
                <a:cs typeface="MS PGothic" charset="-128"/>
              </a:rPr>
              <a:t>2</a:t>
            </a: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年次生の合同クラスとなり</a:t>
            </a:r>
            <a:endParaRPr lang="en-US" altLang="ja-JP" sz="2500" dirty="0" smtClean="0"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500" dirty="0">
                <a:latin typeface="MS PGothic" charset="-128"/>
                <a:ea typeface="MS PGothic" charset="-128"/>
                <a:cs typeface="MS PGothic" charset="-128"/>
              </a:rPr>
              <a:t>　</a:t>
            </a: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　　　　　　　　</a:t>
            </a:r>
            <a:r>
              <a:rPr lang="en-US" altLang="ja-JP" sz="2500" dirty="0" smtClean="0"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ます</a:t>
            </a:r>
            <a:r>
              <a:rPr lang="en-US" altLang="ja-JP" sz="2500" dirty="0" smtClean="0">
                <a:latin typeface="MS PGothic" charset="-128"/>
                <a:ea typeface="MS PGothic" charset="-128"/>
                <a:cs typeface="MS PGothic" charset="-128"/>
              </a:rPr>
              <a:t>)</a:t>
            </a: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。</a:t>
            </a:r>
            <a:endParaRPr lang="en-US" altLang="ja-JP" sz="2500" dirty="0" smtClean="0"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10716649" y="185016"/>
            <a:ext cx="1316736" cy="124358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スライド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8617" y="4004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2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50321" y="185016"/>
            <a:ext cx="10515600" cy="840220"/>
          </a:xfrm>
        </p:spPr>
        <p:txBody>
          <a:bodyPr/>
          <a:lstStyle/>
          <a:p>
            <a:r>
              <a:rPr lang="en-US" altLang="ja-JP" dirty="0" smtClean="0">
                <a:latin typeface="HGSSoeiKakugothicUB" charset="-128"/>
                <a:ea typeface="HGSSoeiKakugothicUB" charset="-128"/>
                <a:cs typeface="HGSSoeiKakugothicUB" charset="-128"/>
              </a:rPr>
              <a:t>SGP</a:t>
            </a:r>
            <a:r>
              <a:rPr lang="ja-JP" altLang="en-US" dirty="0" smtClean="0">
                <a:latin typeface="HGSSoeiKakugothicUB" charset="-128"/>
                <a:ea typeface="HGSSoeiKakugothicUB" charset="-128"/>
                <a:cs typeface="HGSSoeiKakugothicUB" charset="-128"/>
              </a:rPr>
              <a:t>に関する情報</a:t>
            </a:r>
            <a:endParaRPr kumimoji="1" lang="ja-JP" altLang="en-US" dirty="0">
              <a:latin typeface="HGSSoeiKakugothicUB" charset="-128"/>
              <a:ea typeface="HGSSoeiKakugothicUB" charset="-128"/>
              <a:cs typeface="HGSSoeiKakugothicUB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0627" y="1025236"/>
            <a:ext cx="11952515" cy="5832764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latin typeface="MS PGothic" charset="-128"/>
                <a:ea typeface="MS PGothic" charset="-128"/>
                <a:cs typeface="MS PGothic" charset="-128"/>
              </a:rPr>
              <a:t>　</a:t>
            </a:r>
            <a:r>
              <a:rPr lang="ja-JP" altLang="en-US" dirty="0" smtClean="0">
                <a:latin typeface="MS PGothic" charset="-128"/>
                <a:ea typeface="MS PGothic" charset="-128"/>
                <a:cs typeface="MS PGothic" charset="-128"/>
              </a:rPr>
              <a:t>・</a:t>
            </a:r>
            <a:r>
              <a:rPr lang="en-US" altLang="ja-JP" dirty="0" smtClean="0">
                <a:latin typeface="MS PGothic" charset="-128"/>
                <a:ea typeface="MS PGothic" charset="-128"/>
                <a:cs typeface="MS PGothic" charset="-128"/>
              </a:rPr>
              <a:t>SGP</a:t>
            </a:r>
            <a:r>
              <a:rPr lang="ja-JP" altLang="en-US" dirty="0" smtClean="0">
                <a:latin typeface="MS PGothic" charset="-128"/>
                <a:ea typeface="MS PGothic" charset="-128"/>
                <a:cs typeface="MS PGothic" charset="-128"/>
              </a:rPr>
              <a:t>ページ</a:t>
            </a:r>
            <a:r>
              <a:rPr lang="en-US" altLang="ja-JP" dirty="0" smtClean="0">
                <a:latin typeface="MS PGothic" charset="-128"/>
                <a:ea typeface="MS PGothic" charset="-128"/>
                <a:cs typeface="MS PGothic" charset="-128"/>
              </a:rPr>
              <a:t>(</a:t>
            </a:r>
            <a:r>
              <a:rPr lang="ja-JP" altLang="en-US" dirty="0" smtClean="0">
                <a:latin typeface="MS PGothic" charset="-128"/>
                <a:ea typeface="MS PGothic" charset="-128"/>
                <a:cs typeface="MS PGothic" charset="-128"/>
              </a:rPr>
              <a:t>本学</a:t>
            </a:r>
            <a:r>
              <a:rPr lang="en-US" altLang="ja-JP" dirty="0" smtClean="0">
                <a:latin typeface="MS PGothic" charset="-128"/>
                <a:ea typeface="MS PGothic" charset="-128"/>
                <a:cs typeface="MS PGothic" charset="-128"/>
              </a:rPr>
              <a:t>web</a:t>
            </a:r>
            <a:r>
              <a:rPr lang="ja-JP" altLang="en-US" dirty="0" smtClean="0">
                <a:latin typeface="MS PGothic" charset="-128"/>
                <a:ea typeface="MS PGothic" charset="-128"/>
                <a:cs typeface="MS PGothic" charset="-128"/>
              </a:rPr>
              <a:t>ページ</a:t>
            </a:r>
            <a:r>
              <a:rPr lang="en-US" altLang="ja-JP" dirty="0" smtClean="0">
                <a:latin typeface="MS PGothic" charset="-128"/>
                <a:ea typeface="MS PGothic" charset="-128"/>
                <a:cs typeface="MS PGothic" charset="-128"/>
              </a:rPr>
              <a:t>)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2500" dirty="0">
                <a:latin typeface="MS PGothic" charset="-128"/>
                <a:ea typeface="MS PGothic" charset="-128"/>
                <a:cs typeface="MS PGothic" charset="-128"/>
              </a:rPr>
              <a:t>　</a:t>
            </a: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　</a:t>
            </a:r>
            <a:r>
              <a:rPr lang="en-US" altLang="ja-JP" sz="2400" dirty="0" smtClean="0">
                <a:solidFill>
                  <a:srgbClr val="0070C0"/>
                </a:solidFill>
                <a:latin typeface="MS PGothic" charset="-128"/>
                <a:ea typeface="MS PGothic" charset="-128"/>
                <a:cs typeface="MS PGothic" charset="-128"/>
                <a:hlinkClick r:id="rId3"/>
              </a:rPr>
              <a:t>https://www.andrew.ac.jp/international/sgp.html</a:t>
            </a:r>
            <a:endParaRPr lang="en-US" altLang="ja-JP" sz="2400" dirty="0" smtClean="0">
              <a:solidFill>
                <a:srgbClr val="0070C0"/>
              </a:solidFill>
              <a:latin typeface="MS PGothic" charset="-128"/>
              <a:ea typeface="MS PGothic" charset="-128"/>
              <a:cs typeface="MS PGothic" charset="-128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2400" dirty="0">
              <a:latin typeface="MS PGothic" charset="-128"/>
              <a:ea typeface="MS PGothic" charset="-128"/>
              <a:cs typeface="MS PGothic" charset="-128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2400" dirty="0" smtClean="0">
                <a:latin typeface="MS PGothic" charset="-128"/>
                <a:ea typeface="MS PGothic" charset="-128"/>
                <a:cs typeface="MS PGothic" charset="-128"/>
              </a:rPr>
              <a:t>　・関連動画</a:t>
            </a:r>
            <a:endParaRPr lang="en-US" altLang="ja-JP" sz="2400" dirty="0" smtClean="0">
              <a:latin typeface="MS PGothic" charset="-128"/>
              <a:ea typeface="MS PGothic" charset="-128"/>
              <a:cs typeface="MS PGothic" charset="-128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2400" dirty="0">
                <a:latin typeface="MS PGothic" charset="-128"/>
                <a:ea typeface="MS PGothic" charset="-128"/>
                <a:cs typeface="MS PGothic" charset="-128"/>
              </a:rPr>
              <a:t>　</a:t>
            </a:r>
            <a:r>
              <a:rPr lang="ja-JP" altLang="en-US" sz="2400" dirty="0" smtClean="0">
                <a:latin typeface="MS PGothic" charset="-128"/>
                <a:ea typeface="MS PGothic" charset="-128"/>
                <a:cs typeface="MS PGothic" charset="-128"/>
              </a:rPr>
              <a:t>　　</a:t>
            </a:r>
            <a:r>
              <a:rPr lang="en-US" altLang="ja-JP" sz="2400" dirty="0" smtClean="0">
                <a:latin typeface="MS PGothic" charset="-128"/>
                <a:ea typeface="MS PGothic" charset="-128"/>
                <a:cs typeface="MS PGothic" charset="-128"/>
              </a:rPr>
              <a:t>SGP</a:t>
            </a:r>
            <a:r>
              <a:rPr lang="ja-JP" altLang="en-US" sz="2400" dirty="0" smtClean="0">
                <a:latin typeface="MS PGothic" charset="-128"/>
                <a:ea typeface="MS PGothic" charset="-128"/>
                <a:cs typeface="MS PGothic" charset="-128"/>
              </a:rPr>
              <a:t>で英語漬けの日々</a:t>
            </a:r>
            <a:r>
              <a:rPr lang="en-US" altLang="ja-JP" sz="2400" dirty="0" smtClean="0">
                <a:latin typeface="MS PGothic" charset="-128"/>
                <a:ea typeface="MS PGothic" charset="-128"/>
                <a:cs typeface="MS PGothic" charset="-128"/>
              </a:rPr>
              <a:t>(1)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2400" dirty="0">
                <a:latin typeface="MS PGothic" charset="-128"/>
                <a:ea typeface="MS PGothic" charset="-128"/>
                <a:cs typeface="MS PGothic" charset="-128"/>
              </a:rPr>
              <a:t>　</a:t>
            </a:r>
            <a:r>
              <a:rPr lang="ja-JP" altLang="en-US" sz="2400" dirty="0" smtClean="0">
                <a:latin typeface="MS PGothic" charset="-128"/>
                <a:ea typeface="MS PGothic" charset="-128"/>
                <a:cs typeface="MS PGothic" charset="-128"/>
              </a:rPr>
              <a:t>　　　</a:t>
            </a:r>
            <a:r>
              <a:rPr lang="en-US" altLang="ja-JP" sz="2400" dirty="0" smtClean="0">
                <a:solidFill>
                  <a:srgbClr val="0070C0"/>
                </a:solidFill>
                <a:latin typeface="MS PGothic" charset="-128"/>
                <a:ea typeface="MS PGothic" charset="-128"/>
                <a:cs typeface="MS PGothic" charset="-128"/>
                <a:hlinkClick r:id="rId4"/>
              </a:rPr>
              <a:t>https</a:t>
            </a:r>
            <a:r>
              <a:rPr lang="en-US" altLang="ja-JP" sz="2400" dirty="0">
                <a:solidFill>
                  <a:srgbClr val="0070C0"/>
                </a:solidFill>
                <a:latin typeface="MS PGothic" charset="-128"/>
                <a:ea typeface="MS PGothic" charset="-128"/>
                <a:cs typeface="MS PGothic" charset="-128"/>
                <a:hlinkClick r:id="rId4"/>
              </a:rPr>
              <a:t>://</a:t>
            </a:r>
            <a:r>
              <a:rPr lang="en-US" altLang="ja-JP" sz="2400" dirty="0" smtClean="0">
                <a:solidFill>
                  <a:srgbClr val="0070C0"/>
                </a:solidFill>
                <a:latin typeface="MS PGothic" charset="-128"/>
                <a:ea typeface="MS PGothic" charset="-128"/>
                <a:cs typeface="MS PGothic" charset="-128"/>
                <a:hlinkClick r:id="rId4"/>
              </a:rPr>
              <a:t>youtu.be/PC7O8LBkJo4</a:t>
            </a:r>
            <a:endParaRPr lang="en-US" altLang="ja-JP" sz="2400" dirty="0" smtClean="0">
              <a:solidFill>
                <a:srgbClr val="0070C0"/>
              </a:solidFill>
              <a:latin typeface="MS PGothic" charset="-128"/>
              <a:ea typeface="MS PGothic" charset="-128"/>
              <a:cs typeface="MS PGothic" charset="-128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2400" dirty="0">
              <a:latin typeface="MS PGothic" charset="-128"/>
              <a:ea typeface="MS PGothic" charset="-128"/>
              <a:cs typeface="MS PGothic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2400" dirty="0" smtClean="0">
                <a:latin typeface="MS PGothic" charset="-128"/>
                <a:ea typeface="MS PGothic" charset="-128"/>
                <a:cs typeface="MS PGothic" charset="-128"/>
              </a:rPr>
              <a:t>　　　</a:t>
            </a:r>
            <a:r>
              <a:rPr lang="en-US" altLang="ja-JP" sz="2400" dirty="0" smtClean="0">
                <a:latin typeface="MS PGothic" charset="-128"/>
                <a:ea typeface="MS PGothic" charset="-128"/>
                <a:cs typeface="MS PGothic" charset="-128"/>
              </a:rPr>
              <a:t>SGP</a:t>
            </a:r>
            <a:r>
              <a:rPr lang="ja-JP" altLang="en-US" sz="2400" dirty="0" smtClean="0">
                <a:latin typeface="MS PGothic" charset="-128"/>
                <a:ea typeface="MS PGothic" charset="-128"/>
                <a:cs typeface="MS PGothic" charset="-128"/>
              </a:rPr>
              <a:t>で英語漬けの日々</a:t>
            </a:r>
            <a:r>
              <a:rPr lang="en-US" altLang="ja-JP" sz="2400" dirty="0" smtClean="0">
                <a:latin typeface="MS PGothic" charset="-128"/>
                <a:ea typeface="MS PGothic" charset="-128"/>
                <a:cs typeface="MS PGothic" charset="-128"/>
              </a:rPr>
              <a:t>(2)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2400" dirty="0" smtClean="0">
                <a:latin typeface="MS PGothic" charset="-128"/>
                <a:ea typeface="MS PGothic" charset="-128"/>
                <a:cs typeface="MS PGothic" charset="-128"/>
              </a:rPr>
              <a:t>　　　　</a:t>
            </a:r>
            <a:r>
              <a:rPr lang="en-US" altLang="ja-JP" sz="2400" dirty="0">
                <a:solidFill>
                  <a:srgbClr val="0070C0"/>
                </a:solidFill>
                <a:latin typeface="MS PGothic" charset="-128"/>
                <a:ea typeface="MS PGothic" charset="-128"/>
                <a:cs typeface="MS PGothic" charset="-128"/>
                <a:hlinkClick r:id="rId5"/>
              </a:rPr>
              <a:t>https://</a:t>
            </a:r>
            <a:r>
              <a:rPr lang="en-US" altLang="ja-JP" sz="2400" dirty="0" smtClean="0">
                <a:solidFill>
                  <a:srgbClr val="0070C0"/>
                </a:solidFill>
                <a:latin typeface="MS PGothic" charset="-128"/>
                <a:ea typeface="MS PGothic" charset="-128"/>
                <a:cs typeface="MS PGothic" charset="-128"/>
                <a:hlinkClick r:id="rId5"/>
              </a:rPr>
              <a:t>youtu.be/lUp2_jgYKfA</a:t>
            </a:r>
            <a:endParaRPr lang="en-US" altLang="ja-JP" sz="2400" dirty="0" smtClean="0">
              <a:solidFill>
                <a:srgbClr val="0070C0"/>
              </a:solidFill>
              <a:latin typeface="MS PGothic" charset="-128"/>
              <a:ea typeface="MS PGothic" charset="-128"/>
              <a:cs typeface="MS PGothic" charset="-128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2400" dirty="0">
              <a:latin typeface="MS PGothic" charset="-128"/>
              <a:ea typeface="MS PGothic" charset="-128"/>
              <a:cs typeface="MS PGothic" charset="-128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2400" dirty="0" smtClean="0">
                <a:latin typeface="MS PGothic" charset="-128"/>
                <a:ea typeface="MS PGothic" charset="-128"/>
                <a:cs typeface="MS PGothic" charset="-128"/>
              </a:rPr>
              <a:t>　　　僕がなぜ、英語を話せるようになったのか</a:t>
            </a:r>
            <a:endParaRPr lang="en-US" altLang="ja-JP" sz="2400" dirty="0" smtClean="0">
              <a:latin typeface="MS PGothic" charset="-128"/>
              <a:ea typeface="MS PGothic" charset="-128"/>
              <a:cs typeface="MS PGothic" charset="-128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2400" dirty="0">
                <a:latin typeface="MS PGothic" charset="-128"/>
                <a:ea typeface="MS PGothic" charset="-128"/>
                <a:cs typeface="MS PGothic" charset="-128"/>
              </a:rPr>
              <a:t>　</a:t>
            </a:r>
            <a:r>
              <a:rPr lang="ja-JP" altLang="en-US" sz="2400" dirty="0" smtClean="0">
                <a:latin typeface="MS PGothic" charset="-128"/>
                <a:ea typeface="MS PGothic" charset="-128"/>
                <a:cs typeface="MS PGothic" charset="-128"/>
              </a:rPr>
              <a:t>　　　</a:t>
            </a:r>
            <a:r>
              <a:rPr lang="en-US" altLang="ja-JP" sz="2400" dirty="0" smtClean="0">
                <a:solidFill>
                  <a:srgbClr val="0070C0"/>
                </a:solidFill>
                <a:latin typeface="MS PGothic" charset="-128"/>
                <a:ea typeface="MS PGothic" charset="-128"/>
                <a:cs typeface="MS PGothic" charset="-128"/>
                <a:hlinkClick r:id="rId6"/>
              </a:rPr>
              <a:t>https</a:t>
            </a:r>
            <a:r>
              <a:rPr lang="en-US" altLang="ja-JP" sz="2400" dirty="0">
                <a:solidFill>
                  <a:srgbClr val="0070C0"/>
                </a:solidFill>
                <a:latin typeface="MS PGothic" charset="-128"/>
                <a:ea typeface="MS PGothic" charset="-128"/>
                <a:cs typeface="MS PGothic" charset="-128"/>
                <a:hlinkClick r:id="rId6"/>
              </a:rPr>
              <a:t>://</a:t>
            </a:r>
            <a:r>
              <a:rPr lang="en-US" altLang="ja-JP" sz="2400" dirty="0" smtClean="0">
                <a:solidFill>
                  <a:srgbClr val="0070C0"/>
                </a:solidFill>
                <a:latin typeface="MS PGothic" charset="-128"/>
                <a:ea typeface="MS PGothic" charset="-128"/>
                <a:cs typeface="MS PGothic" charset="-128"/>
                <a:hlinkClick r:id="rId6"/>
              </a:rPr>
              <a:t>youtu.be/TRUbLbOFDBE</a:t>
            </a:r>
            <a:endParaRPr lang="en-US" altLang="ja-JP" sz="2400" dirty="0" smtClean="0">
              <a:solidFill>
                <a:srgbClr val="0070C0"/>
              </a:solidFill>
              <a:latin typeface="MS PGothic" charset="-128"/>
              <a:ea typeface="MS PGothic" charset="-128"/>
              <a:cs typeface="MS PGothic" charset="-128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2400" dirty="0">
              <a:latin typeface="MS PGothic" charset="-128"/>
              <a:ea typeface="MS PGothic" charset="-128"/>
              <a:cs typeface="MS PGothic" charset="-128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2400" dirty="0" smtClean="0">
                <a:latin typeface="MS PGothic" charset="-128"/>
                <a:ea typeface="MS PGothic" charset="-128"/>
                <a:cs typeface="MS PGothic" charset="-128"/>
              </a:rPr>
              <a:t>　　　留学から帰国した</a:t>
            </a:r>
            <a:r>
              <a:rPr lang="en-US" altLang="ja-JP" sz="2400" dirty="0" smtClean="0">
                <a:latin typeface="MS PGothic" charset="-128"/>
                <a:ea typeface="MS PGothic" charset="-128"/>
                <a:cs typeface="MS PGothic" charset="-128"/>
              </a:rPr>
              <a:t>SGP</a:t>
            </a:r>
            <a:r>
              <a:rPr lang="ja-JP" altLang="en-US" sz="2400" dirty="0" smtClean="0">
                <a:latin typeface="MS PGothic" charset="-128"/>
                <a:ea typeface="MS PGothic" charset="-128"/>
                <a:cs typeface="MS PGothic" charset="-128"/>
              </a:rPr>
              <a:t>生の対談</a:t>
            </a:r>
            <a:endParaRPr lang="en-US" altLang="ja-JP" sz="2400" dirty="0" smtClean="0">
              <a:latin typeface="MS PGothic" charset="-128"/>
              <a:ea typeface="MS PGothic" charset="-128"/>
              <a:cs typeface="MS PGothic" charset="-128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2400" dirty="0">
                <a:latin typeface="MS PGothic" charset="-128"/>
                <a:ea typeface="MS PGothic" charset="-128"/>
                <a:cs typeface="MS PGothic" charset="-128"/>
              </a:rPr>
              <a:t>　</a:t>
            </a:r>
            <a:r>
              <a:rPr lang="ja-JP" altLang="en-US" sz="2400" dirty="0" smtClean="0">
                <a:latin typeface="MS PGothic" charset="-128"/>
                <a:ea typeface="MS PGothic" charset="-128"/>
                <a:cs typeface="MS PGothic" charset="-128"/>
              </a:rPr>
              <a:t>　　　</a:t>
            </a:r>
            <a:r>
              <a:rPr lang="en-US" altLang="ja-JP" sz="2400" u="sng" dirty="0" smtClean="0">
                <a:solidFill>
                  <a:srgbClr val="0070C0"/>
                </a:solidFill>
                <a:latin typeface="MS PGothic" charset="-128"/>
                <a:ea typeface="MS PGothic" charset="-128"/>
                <a:cs typeface="MS PGothic" charset="-128"/>
                <a:hlinkClick r:id="rId7"/>
              </a:rPr>
              <a:t>https://</a:t>
            </a:r>
            <a:r>
              <a:rPr lang="en-US" altLang="ja-JP" sz="2400" u="sng" dirty="0" err="1" smtClean="0">
                <a:solidFill>
                  <a:srgbClr val="0070C0"/>
                </a:solidFill>
                <a:latin typeface="MS PGothic" charset="-128"/>
                <a:ea typeface="MS PGothic" charset="-128"/>
                <a:cs typeface="MS PGothic" charset="-128"/>
                <a:hlinkClick r:id="rId7"/>
              </a:rPr>
              <a:t>youtu.be</a:t>
            </a:r>
            <a:r>
              <a:rPr lang="en-US" altLang="ja-JP" sz="2400" u="sng" dirty="0" smtClean="0">
                <a:solidFill>
                  <a:srgbClr val="0070C0"/>
                </a:solidFill>
                <a:latin typeface="MS PGothic" charset="-128"/>
                <a:ea typeface="MS PGothic" charset="-128"/>
                <a:cs typeface="MS PGothic" charset="-128"/>
                <a:hlinkClick r:id="rId7"/>
              </a:rPr>
              <a:t>/OR9hhiCLPXo</a:t>
            </a:r>
            <a:endParaRPr lang="en-US" altLang="ja-JP" sz="2400" u="sng" dirty="0">
              <a:solidFill>
                <a:srgbClr val="0070C0"/>
              </a:solidFill>
              <a:latin typeface="MS PGothic" charset="-128"/>
              <a:ea typeface="MS PGothic" charset="-128"/>
              <a:cs typeface="MS PGothic" charset="-128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2400" dirty="0" smtClean="0">
              <a:latin typeface="MS PGothic" charset="-128"/>
              <a:ea typeface="MS PGothic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872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50321" y="739198"/>
            <a:ext cx="10515600" cy="840220"/>
          </a:xfrm>
        </p:spPr>
        <p:txBody>
          <a:bodyPr/>
          <a:lstStyle/>
          <a:p>
            <a:r>
              <a:rPr kumimoji="1" lang="ja-JP" altLang="en-US" dirty="0" smtClean="0">
                <a:latin typeface="HGSSoeiKakugothicUB" charset="-128"/>
                <a:ea typeface="HGSSoeiKakugothicUB" charset="-128"/>
                <a:cs typeface="HGSSoeiKakugothicUB" charset="-128"/>
              </a:rPr>
              <a:t>問い合わせ</a:t>
            </a:r>
            <a:endParaRPr kumimoji="1" lang="ja-JP" altLang="en-US" dirty="0">
              <a:latin typeface="HGSSoeiKakugothicUB" charset="-128"/>
              <a:ea typeface="HGSSoeiKakugothicUB" charset="-128"/>
              <a:cs typeface="HGSSoeiKakugothicUB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0626" y="2092036"/>
            <a:ext cx="11952515" cy="3158837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 smtClean="0">
                <a:latin typeface="MS PGothic" charset="-128"/>
                <a:ea typeface="MS PGothic" charset="-128"/>
                <a:cs typeface="MS PGothic" charset="-128"/>
              </a:rPr>
              <a:t>　</a:t>
            </a:r>
            <a:endParaRPr lang="en-US" altLang="ja-JP" sz="2500" dirty="0"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　　質問は、国際センターまでメールでお寄せください。</a:t>
            </a:r>
            <a:endParaRPr lang="en-US" altLang="ja-JP" sz="2500" dirty="0" smtClean="0"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2500" dirty="0" smtClean="0"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500" dirty="0">
                <a:latin typeface="MS PGothic" charset="-128"/>
                <a:ea typeface="MS PGothic" charset="-128"/>
                <a:cs typeface="MS PGothic" charset="-128"/>
              </a:rPr>
              <a:t>　</a:t>
            </a: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　　メールアドレス：</a:t>
            </a:r>
            <a:r>
              <a:rPr lang="en-US" altLang="ja-JP" sz="2500" dirty="0" smtClean="0">
                <a:latin typeface="MS PGothic" charset="-128"/>
                <a:ea typeface="MS PGothic" charset="-128"/>
                <a:cs typeface="MS PGothic" charset="-128"/>
                <a:hlinkClick r:id="rId2"/>
              </a:rPr>
              <a:t>haken@andrew.ac.jp</a:t>
            </a:r>
            <a:endParaRPr lang="en-US" altLang="ja-JP" sz="2500" dirty="0" smtClean="0"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500" dirty="0">
                <a:latin typeface="MS PGothic" charset="-128"/>
                <a:ea typeface="MS PGothic" charset="-128"/>
                <a:cs typeface="MS PGothic" charset="-128"/>
              </a:rPr>
              <a:t>　</a:t>
            </a: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　　</a:t>
            </a:r>
            <a:endParaRPr lang="en-US" altLang="ja-JP" sz="2500" dirty="0" smtClean="0"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500" dirty="0">
                <a:latin typeface="MS PGothic" charset="-128"/>
                <a:ea typeface="MS PGothic" charset="-128"/>
                <a:cs typeface="MS PGothic" charset="-128"/>
              </a:rPr>
              <a:t>　</a:t>
            </a: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　　必ず、メールの件名に「質問：</a:t>
            </a:r>
            <a:r>
              <a:rPr lang="en-US" altLang="ja-JP" sz="2500" dirty="0" smtClean="0">
                <a:latin typeface="MS PGothic" charset="-128"/>
                <a:ea typeface="MS PGothic" charset="-128"/>
                <a:cs typeface="MS PGothic" charset="-128"/>
              </a:rPr>
              <a:t>SGP</a:t>
            </a: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について」と入力してください。</a:t>
            </a:r>
            <a:endParaRPr lang="en-US" altLang="ja-JP" sz="2500" dirty="0" smtClean="0"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500" dirty="0">
                <a:latin typeface="MS PGothic" charset="-128"/>
                <a:ea typeface="MS PGothic" charset="-128"/>
                <a:cs typeface="MS PGothic" charset="-128"/>
              </a:rPr>
              <a:t>　</a:t>
            </a: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　　また、本文には必ず「学籍番号と氏名」を入力してください。</a:t>
            </a:r>
            <a:endParaRPr lang="en-US" altLang="ja-JP" sz="2500" dirty="0" smtClean="0">
              <a:latin typeface="MS PGothic" charset="-128"/>
              <a:ea typeface="MS PGothic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630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HGSSoeiKakugothicUB" charset="-128"/>
                <a:ea typeface="HGSSoeiKakugothicUB" charset="-128"/>
                <a:cs typeface="HGSSoeiKakugothicUB" charset="-128"/>
              </a:rPr>
              <a:t>Super Global Program(SGP)</a:t>
            </a:r>
            <a:r>
              <a:rPr kumimoji="1" lang="ja-JP" altLang="en-US" dirty="0" smtClean="0">
                <a:latin typeface="HGSSoeiKakugothicUB" charset="-128"/>
                <a:ea typeface="HGSSoeiKakugothicUB" charset="-128"/>
                <a:cs typeface="HGSSoeiKakugothicUB" charset="-128"/>
              </a:rPr>
              <a:t>とは？</a:t>
            </a:r>
            <a:endParaRPr kumimoji="1" lang="ja-JP" altLang="en-US" dirty="0">
              <a:latin typeface="HGSSoeiKakugothicUB" charset="-128"/>
              <a:ea typeface="HGSSoeiKakugothicUB" charset="-128"/>
              <a:cs typeface="HGSSoeiKakugothicUB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9742" y="1959430"/>
            <a:ext cx="11952515" cy="4715690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 smtClean="0">
                <a:latin typeface="MS PGothic" charset="-128"/>
                <a:ea typeface="MS PGothic" charset="-128"/>
                <a:cs typeface="MS PGothic" charset="-128"/>
              </a:rPr>
              <a:t>　</a:t>
            </a:r>
            <a:r>
              <a:rPr lang="en-US" altLang="ja-JP" sz="2500" dirty="0" smtClean="0">
                <a:latin typeface="MS PGothic" charset="-128"/>
                <a:ea typeface="MS PGothic" charset="-128"/>
                <a:cs typeface="MS PGothic" charset="-128"/>
              </a:rPr>
              <a:t>SGP</a:t>
            </a: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とは、英語による長期派遣留学を目指す学生のための「特別奨励プログラム」です。</a:t>
            </a:r>
            <a:endParaRPr lang="en-US" altLang="ja-JP" sz="2500" dirty="0" smtClean="0"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2500" dirty="0" smtClean="0"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500" dirty="0">
                <a:latin typeface="MS PGothic" charset="-128"/>
                <a:ea typeface="MS PGothic" charset="-128"/>
                <a:cs typeface="MS PGothic" charset="-128"/>
              </a:rPr>
              <a:t>　</a:t>
            </a: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海外の大学で、ネイティブの学生と共に専門科目を英語で学ぶには、非常に高い英語運用能力が求められます。</a:t>
            </a:r>
            <a:endParaRPr lang="en-US" altLang="ja-JP" sz="2500" dirty="0" smtClean="0"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　</a:t>
            </a:r>
            <a:r>
              <a:rPr lang="en-US" altLang="ja-JP" sz="2500" dirty="0" smtClean="0">
                <a:latin typeface="MS PGothic" charset="-128"/>
                <a:ea typeface="MS PGothic" charset="-128"/>
                <a:cs typeface="MS PGothic" charset="-128"/>
              </a:rPr>
              <a:t>SGP</a:t>
            </a: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では、英語能力試験において高スコアを修得するだけでなく、その先の留学生活も見据えた授業等を提供しています。また、帰国後は留学経験者のみで実施する授業を受講することで、留学を「行ったきり」にせず、帰国後の大学生活や将来に活かすことができるよう、サポートしています。</a:t>
            </a:r>
            <a:endParaRPr lang="en-US" altLang="ja-JP" sz="2500" dirty="0" smtClean="0"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2500" dirty="0"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　　　　　　</a:t>
            </a:r>
            <a:r>
              <a:rPr lang="ja-JP" altLang="en-US" sz="2500" dirty="0">
                <a:latin typeface="MS PGothic" charset="-128"/>
                <a:ea typeface="MS PGothic" charset="-128"/>
                <a:cs typeface="MS PGothic" charset="-128"/>
              </a:rPr>
              <a:t>　</a:t>
            </a:r>
            <a:r>
              <a:rPr lang="ja-JP" altLang="en-US" sz="2500" dirty="0" smtClean="0">
                <a:latin typeface="MS PGothic" charset="-128"/>
                <a:ea typeface="MS PGothic" charset="-128"/>
                <a:cs typeface="MS PGothic" charset="-128"/>
              </a:rPr>
              <a:t>　</a:t>
            </a:r>
            <a:r>
              <a:rPr lang="en-US" altLang="ja-JP" sz="2500" dirty="0" smtClean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※</a:t>
            </a:r>
            <a:r>
              <a:rPr lang="ja-JP" altLang="en-US" sz="2500" dirty="0" smtClean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これまでは、入学前に実施する試験に合格した者のみの参加としていま</a:t>
            </a:r>
            <a:endParaRPr lang="en-US" altLang="ja-JP" sz="2500" dirty="0" smtClean="0">
              <a:solidFill>
                <a:srgbClr val="FF0000"/>
              </a:solidFill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500" dirty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　</a:t>
            </a:r>
            <a:r>
              <a:rPr lang="ja-JP" altLang="en-US" sz="2500" dirty="0" smtClean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　　　　　　　　</a:t>
            </a:r>
            <a:r>
              <a:rPr lang="en-US" altLang="ja-JP" sz="2500" dirty="0" smtClean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ja-JP" altLang="en-US" sz="2500" dirty="0" smtClean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したが、</a:t>
            </a:r>
            <a:r>
              <a:rPr lang="en-US" altLang="ja-JP" sz="2500" u="sng" dirty="0" smtClean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2021</a:t>
            </a:r>
            <a:r>
              <a:rPr lang="ja-JP" altLang="en-US" sz="2500" u="sng" dirty="0" smtClean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年度より新たに、</a:t>
            </a:r>
            <a:r>
              <a:rPr lang="en-US" altLang="ja-JP" sz="2500" u="sng" dirty="0" smtClean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2</a:t>
            </a:r>
            <a:r>
              <a:rPr lang="ja-JP" altLang="en-US" sz="2500" u="sng" dirty="0" smtClean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年次からの参加も可能となりました。</a:t>
            </a:r>
            <a:endParaRPr lang="en-US" altLang="ja-JP" sz="2500" u="sng" dirty="0" smtClean="0">
              <a:solidFill>
                <a:srgbClr val="FF0000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310896" y="5431536"/>
            <a:ext cx="1316736" cy="124358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スライド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2864" y="56469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50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525" y="488543"/>
            <a:ext cx="7774373" cy="421660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66" y="488543"/>
            <a:ext cx="3616585" cy="421660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476" y="4705152"/>
            <a:ext cx="8066473" cy="2006519"/>
          </a:xfrm>
          <a:prstGeom prst="rect">
            <a:avLst/>
          </a:prstGeom>
        </p:spPr>
      </p:pic>
      <p:sp>
        <p:nvSpPr>
          <p:cNvPr id="9" name="円/楕円 8"/>
          <p:cNvSpPr/>
          <p:nvPr/>
        </p:nvSpPr>
        <p:spPr>
          <a:xfrm>
            <a:off x="289866" y="5468087"/>
            <a:ext cx="1316736" cy="124358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スライド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1834" y="56834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3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87" y="936757"/>
            <a:ext cx="3697900" cy="4216609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544" y="2282150"/>
            <a:ext cx="7839456" cy="2871216"/>
          </a:xfrm>
          <a:prstGeom prst="rect">
            <a:avLst/>
          </a:prstGeom>
        </p:spPr>
      </p:pic>
      <p:sp>
        <p:nvSpPr>
          <p:cNvPr id="13" name="円/楕円 12"/>
          <p:cNvSpPr/>
          <p:nvPr/>
        </p:nvSpPr>
        <p:spPr>
          <a:xfrm>
            <a:off x="310896" y="5431536"/>
            <a:ext cx="1316736" cy="124358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スライド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2864" y="56469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4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27" y="804782"/>
            <a:ext cx="3697900" cy="44174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58" y="1492406"/>
            <a:ext cx="7924838" cy="3939130"/>
          </a:xfrm>
          <a:prstGeom prst="rect">
            <a:avLst/>
          </a:prstGeom>
        </p:spPr>
      </p:pic>
      <p:sp>
        <p:nvSpPr>
          <p:cNvPr id="7" name="円/楕円 6"/>
          <p:cNvSpPr/>
          <p:nvPr/>
        </p:nvSpPr>
        <p:spPr>
          <a:xfrm>
            <a:off x="310896" y="5431536"/>
            <a:ext cx="1316736" cy="124358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スライド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2864" y="56469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" y="1396116"/>
            <a:ext cx="11688417" cy="3506525"/>
          </a:xfrm>
          <a:prstGeom prst="rect">
            <a:avLst/>
          </a:prstGeom>
        </p:spPr>
      </p:pic>
      <p:sp>
        <p:nvSpPr>
          <p:cNvPr id="5" name="円/楕円 4"/>
          <p:cNvSpPr/>
          <p:nvPr/>
        </p:nvSpPr>
        <p:spPr>
          <a:xfrm>
            <a:off x="310896" y="5431536"/>
            <a:ext cx="1316736" cy="124358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スライド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2864" y="56469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2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59" y="101826"/>
            <a:ext cx="3860800" cy="7112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459" y="249812"/>
            <a:ext cx="7816671" cy="41522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2" y="813026"/>
            <a:ext cx="11564668" cy="5890079"/>
          </a:xfrm>
          <a:prstGeom prst="rect">
            <a:avLst/>
          </a:prstGeom>
        </p:spPr>
      </p:pic>
      <p:sp>
        <p:nvSpPr>
          <p:cNvPr id="7" name="円/楕円 6"/>
          <p:cNvSpPr/>
          <p:nvPr/>
        </p:nvSpPr>
        <p:spPr>
          <a:xfrm>
            <a:off x="5380428" y="5459521"/>
            <a:ext cx="1316736" cy="124358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スライド6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32396" y="56749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3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4228664"/>
            <a:ext cx="10080222" cy="258731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68" y="199722"/>
            <a:ext cx="6032500" cy="39751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095" y="308361"/>
            <a:ext cx="3989720" cy="4703114"/>
          </a:xfrm>
          <a:prstGeom prst="rect">
            <a:avLst/>
          </a:prstGeom>
        </p:spPr>
      </p:pic>
      <p:sp>
        <p:nvSpPr>
          <p:cNvPr id="9" name="円/楕円 8"/>
          <p:cNvSpPr/>
          <p:nvPr/>
        </p:nvSpPr>
        <p:spPr>
          <a:xfrm>
            <a:off x="310896" y="5431536"/>
            <a:ext cx="1316736" cy="124358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スライド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2864" y="56469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1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270" y="4162827"/>
            <a:ext cx="10167930" cy="2586156"/>
          </a:xfrm>
          <a:prstGeom prst="rect">
            <a:avLst/>
          </a:prstGeom>
        </p:spPr>
      </p:pic>
      <p:sp>
        <p:nvSpPr>
          <p:cNvPr id="10" name="角丸四角形 9"/>
          <p:cNvSpPr/>
          <p:nvPr/>
        </p:nvSpPr>
        <p:spPr>
          <a:xfrm>
            <a:off x="1041088" y="2933496"/>
            <a:ext cx="4326616" cy="99752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</a:rPr>
              <a:t>Speaking</a:t>
            </a:r>
            <a:r>
              <a:rPr lang="ja-JP" altLang="en-US" dirty="0" smtClean="0">
                <a:solidFill>
                  <a:schemeClr val="tx1"/>
                </a:solidFill>
              </a:rPr>
              <a:t>練習動画を公開しています！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algn="ctr"/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900" y="445476"/>
            <a:ext cx="5854254" cy="391550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8" y="402136"/>
            <a:ext cx="4326616" cy="2426815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1599859" y="3432259"/>
            <a:ext cx="3076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0" i="0" u="none" strike="noStrike" dirty="0" smtClean="0">
                <a:solidFill>
                  <a:srgbClr val="FFFFFF"/>
                </a:solidFill>
                <a:effectLst/>
                <a:latin typeface="YouTube Noto" charset="0"/>
                <a:hlinkClick r:id="rId8"/>
              </a:rPr>
              <a:t>https://youtu.be/rh8_mLDBtLo</a:t>
            </a:r>
            <a:endParaRPr lang="ja-JP" altLang="en-US" dirty="0"/>
          </a:p>
        </p:txBody>
      </p:sp>
      <p:sp>
        <p:nvSpPr>
          <p:cNvPr id="11" name="円/楕円 10"/>
          <p:cNvSpPr/>
          <p:nvPr/>
        </p:nvSpPr>
        <p:spPr>
          <a:xfrm>
            <a:off x="146304" y="5505399"/>
            <a:ext cx="1316736" cy="124358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スライド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2534" y="572079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1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10446</TotalTime>
  <Words>50</Words>
  <Application>Microsoft Macintosh PowerPoint</Application>
  <PresentationFormat>ワイド画面</PresentationFormat>
  <Paragraphs>69</Paragraphs>
  <Slides>17</Slides>
  <Notes>15</Notes>
  <HiddenSlides>0</HiddenSlides>
  <MMClips>14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4" baseType="lpstr">
      <vt:lpstr>HGSSoeiKakugothicUB</vt:lpstr>
      <vt:lpstr>MS PGothic</vt:lpstr>
      <vt:lpstr>YouTube Noto</vt:lpstr>
      <vt:lpstr>Yu Gothic</vt:lpstr>
      <vt:lpstr>Yu Gothic Light</vt:lpstr>
      <vt:lpstr>Arial</vt:lpstr>
      <vt:lpstr>ホワイト</vt:lpstr>
      <vt:lpstr>2020年度生向け Super Global Program(SGP) 説明資料</vt:lpstr>
      <vt:lpstr>Super Global Program(SGP)とは？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募集要領</vt:lpstr>
      <vt:lpstr>SGPに関する情報</vt:lpstr>
      <vt:lpstr>問い合わせ</vt:lpstr>
    </vt:vector>
  </TitlesOfParts>
  <Manager/>
  <Company/>
  <LinksUpToDate>false</LinksUpToDate>
  <SharedDoc>false</SharedDoc>
  <HyperlinkBase/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20生向けSGP説明資料（配信版）</dc:title>
  <dc:subject/>
  <dc:creator>桃山学院大学国際センター</dc:creator>
  <cp:keywords/>
  <dc:description/>
  <cp:lastModifiedBy>OkawaTakafumi</cp:lastModifiedBy>
  <cp:revision>61</cp:revision>
  <cp:lastPrinted>2020-04-29T07:51:37Z</cp:lastPrinted>
  <dcterms:created xsi:type="dcterms:W3CDTF">2020-04-22T01:55:22Z</dcterms:created>
  <dcterms:modified xsi:type="dcterms:W3CDTF">2020-04-29T08:03:24Z</dcterms:modified>
  <cp:category/>
</cp:coreProperties>
</file>